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3" r:id="rId7"/>
    <p:sldId id="276" r:id="rId8"/>
    <p:sldId id="277" r:id="rId9"/>
    <p:sldId id="278" r:id="rId10"/>
    <p:sldId id="275" r:id="rId11"/>
    <p:sldId id="286" r:id="rId12"/>
    <p:sldId id="280" r:id="rId13"/>
    <p:sldId id="282" r:id="rId14"/>
    <p:sldId id="266" r:id="rId15"/>
    <p:sldId id="285" r:id="rId16"/>
    <p:sldId id="284" r:id="rId17"/>
    <p:sldId id="28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3FEFE3-DED0-850E-CB10-468E5E83ECA3}" name="Hendrik Vandeginste" initials="HV" userId="S::hendrik.vandeginste@historiesvzw.be::ee5d7e1f-0557-4f98-82e1-d88500a62e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5A2"/>
    <a:srgbClr val="89BABE"/>
    <a:srgbClr val="C78D21"/>
    <a:srgbClr val="DE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B821D-C701-9C7C-CBB2-33AA6E85451D}" v="141" dt="2023-03-13T09:21:52.272"/>
    <p1510:client id="{5867C7A3-CADB-8287-733D-DC863C84DF0E}" v="316" dt="2023-01-04T16:44:49.397"/>
    <p1510:client id="{9BB33690-7EE8-7380-C1CE-11CB102F9A9A}" v="333" dt="2022-12-23T14:01:36.096"/>
    <p1510:client id="{9D6BCE23-EB52-559C-54D8-A5B726C55757}" v="219" dt="2023-01-05T16:32:53.715"/>
    <p1510:client id="{9E09DA47-4D86-18B7-73C7-3C10AEF379D1}" v="469" dt="2023-01-05T10:32:34.440"/>
    <p1510:client id="{B8CA2AC1-51EC-5647-D1FD-9459CF2C2EEC}" v="104" dt="2023-01-03T13:33:46.177"/>
    <p1510:client id="{C6C75E59-7280-8CB4-DBDE-1AD45FDA470F}" v="9" dt="2023-01-05T16:23:34.438"/>
    <p1510:client id="{DA0AAEDD-5E56-26E5-7304-960C4F86ABD8}" v="310" dt="2023-03-10T15:59:36.778"/>
    <p1510:client id="{E9F7530C-4B64-6463-D48B-0DE4D0AFECF9}" v="8" dt="2023-03-09T15:26:12.436"/>
    <p1510:client id="{EE99192A-07EF-362F-A04F-736F3F1DD354}" v="9" dt="2022-12-22T13:44:03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59836-2D54-4452-8CEE-4B9A4B5060AA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BE"/>
        </a:p>
      </dgm:t>
    </dgm:pt>
    <dgm:pt modelId="{6CF18599-8596-415E-A985-148BF0B71FAE}">
      <dgm:prSet phldrT="[Tekst]"/>
      <dgm:spPr/>
      <dgm:t>
        <a:bodyPr/>
        <a:lstStyle/>
        <a:p>
          <a:r>
            <a:rPr lang="nl-BE" dirty="0">
              <a:latin typeface="Calibri Light" panose="020F0302020204030204"/>
            </a:rPr>
            <a:t>1</a:t>
          </a:r>
          <a:endParaRPr lang="nl-BE" dirty="0"/>
        </a:p>
      </dgm:t>
    </dgm:pt>
    <dgm:pt modelId="{7F0AABD0-8649-49D5-87B5-088D7919CDAD}" type="parTrans" cxnId="{F48955D8-B6FD-4B0A-8468-CC70B9CE8E2C}">
      <dgm:prSet/>
      <dgm:spPr/>
      <dgm:t>
        <a:bodyPr/>
        <a:lstStyle/>
        <a:p>
          <a:endParaRPr lang="nl-BE"/>
        </a:p>
      </dgm:t>
    </dgm:pt>
    <dgm:pt modelId="{24071A04-1D4D-44D0-A68F-DCB9F7D8D0C5}" type="sibTrans" cxnId="{F48955D8-B6FD-4B0A-8468-CC70B9CE8E2C}">
      <dgm:prSet/>
      <dgm:spPr/>
      <dgm:t>
        <a:bodyPr/>
        <a:lstStyle/>
        <a:p>
          <a:endParaRPr lang="nl-BE"/>
        </a:p>
      </dgm:t>
    </dgm:pt>
    <dgm:pt modelId="{E9809D87-39CA-4983-9B9B-B1F6722E68A0}">
      <dgm:prSet phldrT="[Tekst]"/>
      <dgm:spPr/>
      <dgm:t>
        <a:bodyPr/>
        <a:lstStyle/>
        <a:p>
          <a:r>
            <a:rPr lang="nl-BE" b="0" dirty="0"/>
            <a:t>Opzetten infrastructuur</a:t>
          </a:r>
        </a:p>
      </dgm:t>
    </dgm:pt>
    <dgm:pt modelId="{6B989A12-C084-4D8F-87A9-30E6191BAC3B}" type="parTrans" cxnId="{3B9BC553-7B0D-479D-B9E2-49D0DB5F8EB5}">
      <dgm:prSet/>
      <dgm:spPr/>
      <dgm:t>
        <a:bodyPr/>
        <a:lstStyle/>
        <a:p>
          <a:endParaRPr lang="nl-BE"/>
        </a:p>
      </dgm:t>
    </dgm:pt>
    <dgm:pt modelId="{2899BD86-FDC4-4AF6-92FD-A9548ABC47EA}" type="sibTrans" cxnId="{3B9BC553-7B0D-479D-B9E2-49D0DB5F8EB5}">
      <dgm:prSet/>
      <dgm:spPr/>
      <dgm:t>
        <a:bodyPr/>
        <a:lstStyle/>
        <a:p>
          <a:endParaRPr lang="nl-BE"/>
        </a:p>
      </dgm:t>
    </dgm:pt>
    <dgm:pt modelId="{ABC48823-9B8E-4858-B916-1D3B86705BC7}">
      <dgm:prSet phldrT="[Tekst]"/>
      <dgm:spPr/>
      <dgm:t>
        <a:bodyPr/>
        <a:lstStyle/>
        <a:p>
          <a:r>
            <a:rPr lang="nl-BE" b="0" dirty="0">
              <a:latin typeface="Calibri Light" panose="020F0302020204030204"/>
            </a:rPr>
            <a:t>2</a:t>
          </a:r>
          <a:endParaRPr lang="nl-BE" dirty="0"/>
        </a:p>
      </dgm:t>
    </dgm:pt>
    <dgm:pt modelId="{5D970596-7366-4AD4-9409-10016BE338FB}" type="parTrans" cxnId="{4F3C6093-7701-427F-9571-98A9D133F139}">
      <dgm:prSet/>
      <dgm:spPr/>
      <dgm:t>
        <a:bodyPr/>
        <a:lstStyle/>
        <a:p>
          <a:endParaRPr lang="nl-BE"/>
        </a:p>
      </dgm:t>
    </dgm:pt>
    <dgm:pt modelId="{BC34BD12-086D-432F-ABAD-A41638FD334C}" type="sibTrans" cxnId="{4F3C6093-7701-427F-9571-98A9D133F139}">
      <dgm:prSet/>
      <dgm:spPr/>
      <dgm:t>
        <a:bodyPr/>
        <a:lstStyle/>
        <a:p>
          <a:endParaRPr lang="nl-BE"/>
        </a:p>
      </dgm:t>
    </dgm:pt>
    <dgm:pt modelId="{24BC9859-F946-4BCE-876B-808EDF8DD448}">
      <dgm:prSet phldrT="[Tekst]"/>
      <dgm:spPr/>
      <dgm:t>
        <a:bodyPr/>
        <a:lstStyle/>
        <a:p>
          <a:r>
            <a:rPr lang="nl-BE" dirty="0"/>
            <a:t>Registreren</a:t>
          </a:r>
        </a:p>
      </dgm:t>
    </dgm:pt>
    <dgm:pt modelId="{44AA4B94-5D60-4FBF-82B6-1FED2427605B}" type="parTrans" cxnId="{98BC7C15-08D7-4DB4-B9A6-E1D06696954C}">
      <dgm:prSet/>
      <dgm:spPr/>
      <dgm:t>
        <a:bodyPr/>
        <a:lstStyle/>
        <a:p>
          <a:endParaRPr lang="nl-BE"/>
        </a:p>
      </dgm:t>
    </dgm:pt>
    <dgm:pt modelId="{AA08456C-93DA-4633-AB4D-C327E8740643}" type="sibTrans" cxnId="{98BC7C15-08D7-4DB4-B9A6-E1D06696954C}">
      <dgm:prSet/>
      <dgm:spPr/>
      <dgm:t>
        <a:bodyPr/>
        <a:lstStyle/>
        <a:p>
          <a:endParaRPr lang="nl-BE"/>
        </a:p>
      </dgm:t>
    </dgm:pt>
    <dgm:pt modelId="{43099513-EE32-4243-A4AB-3F3D606353E8}">
      <dgm:prSet phldrT="[Tekst]"/>
      <dgm:spPr/>
      <dgm:t>
        <a:bodyPr/>
        <a:lstStyle/>
        <a:p>
          <a:r>
            <a:rPr lang="nl-BE" dirty="0"/>
            <a:t>Feedback verzamelen</a:t>
          </a:r>
        </a:p>
      </dgm:t>
    </dgm:pt>
    <dgm:pt modelId="{1DC6F1D6-4D9F-4FC2-8B10-D5F9891B00DB}" type="parTrans" cxnId="{EB62D727-DA05-4D6C-BDA6-00DFBB730E87}">
      <dgm:prSet/>
      <dgm:spPr/>
      <dgm:t>
        <a:bodyPr/>
        <a:lstStyle/>
        <a:p>
          <a:endParaRPr lang="nl-BE"/>
        </a:p>
      </dgm:t>
    </dgm:pt>
    <dgm:pt modelId="{AC7B2FC3-71B5-4D9C-9BFF-1F954D7D9CC2}" type="sibTrans" cxnId="{EB62D727-DA05-4D6C-BDA6-00DFBB730E87}">
      <dgm:prSet/>
      <dgm:spPr/>
      <dgm:t>
        <a:bodyPr/>
        <a:lstStyle/>
        <a:p>
          <a:endParaRPr lang="nl-BE"/>
        </a:p>
      </dgm:t>
    </dgm:pt>
    <dgm:pt modelId="{8B367124-A4D7-473D-9484-38D3F4F69F96}">
      <dgm:prSet phldrT="[Tekst]"/>
      <dgm:spPr/>
      <dgm:t>
        <a:bodyPr/>
        <a:lstStyle/>
        <a:p>
          <a:r>
            <a:rPr lang="nl-BE" dirty="0">
              <a:latin typeface="Calibri Light" panose="020F0302020204030204"/>
            </a:rPr>
            <a:t>3</a:t>
          </a:r>
          <a:endParaRPr lang="nl-BE" dirty="0"/>
        </a:p>
      </dgm:t>
    </dgm:pt>
    <dgm:pt modelId="{3BC244D0-303F-4403-923E-B319C40351D5}" type="parTrans" cxnId="{419F87F4-B78E-49EF-8B50-129664BCF066}">
      <dgm:prSet/>
      <dgm:spPr/>
      <dgm:t>
        <a:bodyPr/>
        <a:lstStyle/>
        <a:p>
          <a:endParaRPr lang="nl-BE"/>
        </a:p>
      </dgm:t>
    </dgm:pt>
    <dgm:pt modelId="{EC4B0DC2-8B1E-4A2C-B62D-8434FEE499AD}" type="sibTrans" cxnId="{419F87F4-B78E-49EF-8B50-129664BCF066}">
      <dgm:prSet/>
      <dgm:spPr/>
      <dgm:t>
        <a:bodyPr/>
        <a:lstStyle/>
        <a:p>
          <a:endParaRPr lang="nl-BE"/>
        </a:p>
      </dgm:t>
    </dgm:pt>
    <dgm:pt modelId="{E6BE58F7-8CE7-4616-BD39-BCB37EB4242B}">
      <dgm:prSet phldrT="[Tekst]"/>
      <dgm:spPr/>
      <dgm:t>
        <a:bodyPr/>
        <a:lstStyle/>
        <a:p>
          <a:r>
            <a:rPr lang="nl-BE" dirty="0"/>
            <a:t>Registreren en herwerken</a:t>
          </a:r>
        </a:p>
      </dgm:t>
    </dgm:pt>
    <dgm:pt modelId="{488CC650-A364-4B60-BA00-1D43A2CCD03D}" type="parTrans" cxnId="{EA5F752D-BED9-478B-A7AB-25AABD915795}">
      <dgm:prSet/>
      <dgm:spPr/>
      <dgm:t>
        <a:bodyPr/>
        <a:lstStyle/>
        <a:p>
          <a:endParaRPr lang="nl-BE"/>
        </a:p>
      </dgm:t>
    </dgm:pt>
    <dgm:pt modelId="{8272BECB-5CCA-41BE-9F46-A4255A99AA9F}" type="sibTrans" cxnId="{EA5F752D-BED9-478B-A7AB-25AABD915795}">
      <dgm:prSet/>
      <dgm:spPr/>
      <dgm:t>
        <a:bodyPr/>
        <a:lstStyle/>
        <a:p>
          <a:endParaRPr lang="nl-BE"/>
        </a:p>
      </dgm:t>
    </dgm:pt>
    <dgm:pt modelId="{C7CCCC39-7A83-487E-AD23-346E0B7A01D5}">
      <dgm:prSet phldrT="[Tekst]"/>
      <dgm:spPr/>
      <dgm:t>
        <a:bodyPr/>
        <a:lstStyle/>
        <a:p>
          <a:pPr rtl="0"/>
          <a:r>
            <a:rPr lang="nl-BE" dirty="0"/>
            <a:t>Duurzaam en dynamisch instrument</a:t>
          </a:r>
        </a:p>
      </dgm:t>
    </dgm:pt>
    <dgm:pt modelId="{20FF2B8D-FC15-413D-B11B-1C760C1ED71C}" type="parTrans" cxnId="{22B80D89-F741-41DB-8D5E-4A59A2A2B822}">
      <dgm:prSet/>
      <dgm:spPr/>
      <dgm:t>
        <a:bodyPr/>
        <a:lstStyle/>
        <a:p>
          <a:endParaRPr lang="nl-BE"/>
        </a:p>
      </dgm:t>
    </dgm:pt>
    <dgm:pt modelId="{05278F0A-EAAA-41DE-9133-2A5FAFA2330B}" type="sibTrans" cxnId="{22B80D89-F741-41DB-8D5E-4A59A2A2B822}">
      <dgm:prSet/>
      <dgm:spPr/>
      <dgm:t>
        <a:bodyPr/>
        <a:lstStyle/>
        <a:p>
          <a:endParaRPr lang="nl-BE"/>
        </a:p>
      </dgm:t>
    </dgm:pt>
    <dgm:pt modelId="{98B95019-0950-46DB-A745-720233AF4B28}" type="pres">
      <dgm:prSet presAssocID="{36E59836-2D54-4452-8CEE-4B9A4B5060AA}" presName="linearFlow" presStyleCnt="0">
        <dgm:presLayoutVars>
          <dgm:dir/>
          <dgm:animLvl val="lvl"/>
          <dgm:resizeHandles val="exact"/>
        </dgm:presLayoutVars>
      </dgm:prSet>
      <dgm:spPr/>
    </dgm:pt>
    <dgm:pt modelId="{E7EBC86C-7E34-4E53-AF24-1A67422E51F5}" type="pres">
      <dgm:prSet presAssocID="{6CF18599-8596-415E-A985-148BF0B71FAE}" presName="composite" presStyleCnt="0"/>
      <dgm:spPr/>
    </dgm:pt>
    <dgm:pt modelId="{AEBCD4BA-88C0-4964-A8F9-9069588D1069}" type="pres">
      <dgm:prSet presAssocID="{6CF18599-8596-415E-A985-148BF0B71FAE}" presName="parentText" presStyleLbl="alignNode1" presStyleIdx="0" presStyleCnt="3">
        <dgm:presLayoutVars>
          <dgm:chMax val="1"/>
          <dgm:bulletEnabled val="1"/>
        </dgm:presLayoutVars>
      </dgm:prSet>
      <dgm:spPr>
        <a:solidFill>
          <a:srgbClr val="C78D21"/>
        </a:solidFill>
      </dgm:spPr>
    </dgm:pt>
    <dgm:pt modelId="{B0559841-0174-4F23-931B-1CC0EB1776B6}" type="pres">
      <dgm:prSet presAssocID="{6CF18599-8596-415E-A985-148BF0B71FAE}" presName="descendantText" presStyleLbl="alignAcc1" presStyleIdx="0" presStyleCnt="3">
        <dgm:presLayoutVars>
          <dgm:bulletEnabled val="1"/>
        </dgm:presLayoutVars>
      </dgm:prSet>
      <dgm:spPr/>
    </dgm:pt>
    <dgm:pt modelId="{D0E79FB5-9FB0-454A-A5A6-96D48274E49F}" type="pres">
      <dgm:prSet presAssocID="{24071A04-1D4D-44D0-A68F-DCB9F7D8D0C5}" presName="sp" presStyleCnt="0"/>
      <dgm:spPr/>
    </dgm:pt>
    <dgm:pt modelId="{F803A17E-6A03-48B2-8570-FBE24F5C06AB}" type="pres">
      <dgm:prSet presAssocID="{ABC48823-9B8E-4858-B916-1D3B86705BC7}" presName="composite" presStyleCnt="0"/>
      <dgm:spPr/>
    </dgm:pt>
    <dgm:pt modelId="{706E1FB8-FD5A-4807-9F8B-C01A6D7497A9}" type="pres">
      <dgm:prSet presAssocID="{ABC48823-9B8E-4858-B916-1D3B86705BC7}" presName="parentText" presStyleLbl="alignNode1" presStyleIdx="1" presStyleCnt="3">
        <dgm:presLayoutVars>
          <dgm:chMax val="1"/>
          <dgm:bulletEnabled val="1"/>
        </dgm:presLayoutVars>
      </dgm:prSet>
      <dgm:spPr>
        <a:solidFill>
          <a:srgbClr val="C78D21"/>
        </a:solidFill>
      </dgm:spPr>
    </dgm:pt>
    <dgm:pt modelId="{C73EBDCF-B84F-40D8-A616-D64385794140}" type="pres">
      <dgm:prSet presAssocID="{ABC48823-9B8E-4858-B916-1D3B86705BC7}" presName="descendantText" presStyleLbl="alignAcc1" presStyleIdx="1" presStyleCnt="3">
        <dgm:presLayoutVars>
          <dgm:bulletEnabled val="1"/>
        </dgm:presLayoutVars>
      </dgm:prSet>
      <dgm:spPr/>
    </dgm:pt>
    <dgm:pt modelId="{EF9E9BC1-ADB8-4743-8DAC-589DEBE384B6}" type="pres">
      <dgm:prSet presAssocID="{BC34BD12-086D-432F-ABAD-A41638FD334C}" presName="sp" presStyleCnt="0"/>
      <dgm:spPr/>
    </dgm:pt>
    <dgm:pt modelId="{CDD73EBA-6ECB-4440-9F6B-FB9080884F29}" type="pres">
      <dgm:prSet presAssocID="{8B367124-A4D7-473D-9484-38D3F4F69F96}" presName="composite" presStyleCnt="0"/>
      <dgm:spPr/>
    </dgm:pt>
    <dgm:pt modelId="{8A022B76-B884-470E-B831-CE154786AD5E}" type="pres">
      <dgm:prSet presAssocID="{8B367124-A4D7-473D-9484-38D3F4F69F96}" presName="parentText" presStyleLbl="alignNode1" presStyleIdx="2" presStyleCnt="3">
        <dgm:presLayoutVars>
          <dgm:chMax val="1"/>
          <dgm:bulletEnabled val="1"/>
        </dgm:presLayoutVars>
      </dgm:prSet>
      <dgm:spPr>
        <a:solidFill>
          <a:srgbClr val="C78D21"/>
        </a:solidFill>
      </dgm:spPr>
    </dgm:pt>
    <dgm:pt modelId="{6D6DD0A4-B41B-4E19-A814-C2C2C923D06A}" type="pres">
      <dgm:prSet presAssocID="{8B367124-A4D7-473D-9484-38D3F4F69F9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7E1109-0912-48E1-B057-F4971296A352}" type="presOf" srcId="{E9809D87-39CA-4983-9B9B-B1F6722E68A0}" destId="{B0559841-0174-4F23-931B-1CC0EB1776B6}" srcOrd="0" destOrd="0" presId="urn:microsoft.com/office/officeart/2005/8/layout/chevron2"/>
    <dgm:cxn modelId="{05887413-2846-42AA-A0C8-382179123A75}" type="presOf" srcId="{E6BE58F7-8CE7-4616-BD39-BCB37EB4242B}" destId="{6D6DD0A4-B41B-4E19-A814-C2C2C923D06A}" srcOrd="0" destOrd="0" presId="urn:microsoft.com/office/officeart/2005/8/layout/chevron2"/>
    <dgm:cxn modelId="{98BC7C15-08D7-4DB4-B9A6-E1D06696954C}" srcId="{ABC48823-9B8E-4858-B916-1D3B86705BC7}" destId="{24BC9859-F946-4BCE-876B-808EDF8DD448}" srcOrd="0" destOrd="0" parTransId="{44AA4B94-5D60-4FBF-82B6-1FED2427605B}" sibTransId="{AA08456C-93DA-4633-AB4D-C327E8740643}"/>
    <dgm:cxn modelId="{EB62D727-DA05-4D6C-BDA6-00DFBB730E87}" srcId="{ABC48823-9B8E-4858-B916-1D3B86705BC7}" destId="{43099513-EE32-4243-A4AB-3F3D606353E8}" srcOrd="1" destOrd="0" parTransId="{1DC6F1D6-4D9F-4FC2-8B10-D5F9891B00DB}" sibTransId="{AC7B2FC3-71B5-4D9C-9BFF-1F954D7D9CC2}"/>
    <dgm:cxn modelId="{EA5F752D-BED9-478B-A7AB-25AABD915795}" srcId="{8B367124-A4D7-473D-9484-38D3F4F69F96}" destId="{E6BE58F7-8CE7-4616-BD39-BCB37EB4242B}" srcOrd="0" destOrd="0" parTransId="{488CC650-A364-4B60-BA00-1D43A2CCD03D}" sibTransId="{8272BECB-5CCA-41BE-9F46-A4255A99AA9F}"/>
    <dgm:cxn modelId="{CD921F35-7B09-4B11-8125-8A2231E8B5BE}" type="presOf" srcId="{C7CCCC39-7A83-487E-AD23-346E0B7A01D5}" destId="{6D6DD0A4-B41B-4E19-A814-C2C2C923D06A}" srcOrd="0" destOrd="1" presId="urn:microsoft.com/office/officeart/2005/8/layout/chevron2"/>
    <dgm:cxn modelId="{F1B3D769-859C-467E-AE84-50136D8CD266}" type="presOf" srcId="{36E59836-2D54-4452-8CEE-4B9A4B5060AA}" destId="{98B95019-0950-46DB-A745-720233AF4B28}" srcOrd="0" destOrd="0" presId="urn:microsoft.com/office/officeart/2005/8/layout/chevron2"/>
    <dgm:cxn modelId="{3B9BC553-7B0D-479D-B9E2-49D0DB5F8EB5}" srcId="{6CF18599-8596-415E-A985-148BF0B71FAE}" destId="{E9809D87-39CA-4983-9B9B-B1F6722E68A0}" srcOrd="0" destOrd="0" parTransId="{6B989A12-C084-4D8F-87A9-30E6191BAC3B}" sibTransId="{2899BD86-FDC4-4AF6-92FD-A9548ABC47EA}"/>
    <dgm:cxn modelId="{18268259-DC9B-43EE-BEE4-AB146522D59B}" type="presOf" srcId="{8B367124-A4D7-473D-9484-38D3F4F69F96}" destId="{8A022B76-B884-470E-B831-CE154786AD5E}" srcOrd="0" destOrd="0" presId="urn:microsoft.com/office/officeart/2005/8/layout/chevron2"/>
    <dgm:cxn modelId="{97F78259-D132-4D75-9B00-028A2AA55E3B}" type="presOf" srcId="{6CF18599-8596-415E-A985-148BF0B71FAE}" destId="{AEBCD4BA-88C0-4964-A8F9-9069588D1069}" srcOrd="0" destOrd="0" presId="urn:microsoft.com/office/officeart/2005/8/layout/chevron2"/>
    <dgm:cxn modelId="{22B80D89-F741-41DB-8D5E-4A59A2A2B822}" srcId="{8B367124-A4D7-473D-9484-38D3F4F69F96}" destId="{C7CCCC39-7A83-487E-AD23-346E0B7A01D5}" srcOrd="1" destOrd="0" parTransId="{20FF2B8D-FC15-413D-B11B-1C760C1ED71C}" sibTransId="{05278F0A-EAAA-41DE-9133-2A5FAFA2330B}"/>
    <dgm:cxn modelId="{4F3C6093-7701-427F-9571-98A9D133F139}" srcId="{36E59836-2D54-4452-8CEE-4B9A4B5060AA}" destId="{ABC48823-9B8E-4858-B916-1D3B86705BC7}" srcOrd="1" destOrd="0" parTransId="{5D970596-7366-4AD4-9409-10016BE338FB}" sibTransId="{BC34BD12-086D-432F-ABAD-A41638FD334C}"/>
    <dgm:cxn modelId="{F5409F9B-F298-4DC6-A506-2B99DD6A6739}" type="presOf" srcId="{ABC48823-9B8E-4858-B916-1D3B86705BC7}" destId="{706E1FB8-FD5A-4807-9F8B-C01A6D7497A9}" srcOrd="0" destOrd="0" presId="urn:microsoft.com/office/officeart/2005/8/layout/chevron2"/>
    <dgm:cxn modelId="{BE1998D7-0760-4CBF-9FEA-05CDA983D2AD}" type="presOf" srcId="{43099513-EE32-4243-A4AB-3F3D606353E8}" destId="{C73EBDCF-B84F-40D8-A616-D64385794140}" srcOrd="0" destOrd="1" presId="urn:microsoft.com/office/officeart/2005/8/layout/chevron2"/>
    <dgm:cxn modelId="{F48955D8-B6FD-4B0A-8468-CC70B9CE8E2C}" srcId="{36E59836-2D54-4452-8CEE-4B9A4B5060AA}" destId="{6CF18599-8596-415E-A985-148BF0B71FAE}" srcOrd="0" destOrd="0" parTransId="{7F0AABD0-8649-49D5-87B5-088D7919CDAD}" sibTransId="{24071A04-1D4D-44D0-A68F-DCB9F7D8D0C5}"/>
    <dgm:cxn modelId="{37AC8BEF-4AAD-4E7E-91FC-F5C03A43D56B}" type="presOf" srcId="{24BC9859-F946-4BCE-876B-808EDF8DD448}" destId="{C73EBDCF-B84F-40D8-A616-D64385794140}" srcOrd="0" destOrd="0" presId="urn:microsoft.com/office/officeart/2005/8/layout/chevron2"/>
    <dgm:cxn modelId="{419F87F4-B78E-49EF-8B50-129664BCF066}" srcId="{36E59836-2D54-4452-8CEE-4B9A4B5060AA}" destId="{8B367124-A4D7-473D-9484-38D3F4F69F96}" srcOrd="2" destOrd="0" parTransId="{3BC244D0-303F-4403-923E-B319C40351D5}" sibTransId="{EC4B0DC2-8B1E-4A2C-B62D-8434FEE499AD}"/>
    <dgm:cxn modelId="{0EE6D94C-9525-49B1-A199-6648D963432F}" type="presParOf" srcId="{98B95019-0950-46DB-A745-720233AF4B28}" destId="{E7EBC86C-7E34-4E53-AF24-1A67422E51F5}" srcOrd="0" destOrd="0" presId="urn:microsoft.com/office/officeart/2005/8/layout/chevron2"/>
    <dgm:cxn modelId="{0F65F1EF-611B-4DBE-A03C-8EF8BA667EF3}" type="presParOf" srcId="{E7EBC86C-7E34-4E53-AF24-1A67422E51F5}" destId="{AEBCD4BA-88C0-4964-A8F9-9069588D1069}" srcOrd="0" destOrd="0" presId="urn:microsoft.com/office/officeart/2005/8/layout/chevron2"/>
    <dgm:cxn modelId="{7DD7E2E9-A71A-42F8-B31E-27BFA1AC9115}" type="presParOf" srcId="{E7EBC86C-7E34-4E53-AF24-1A67422E51F5}" destId="{B0559841-0174-4F23-931B-1CC0EB1776B6}" srcOrd="1" destOrd="0" presId="urn:microsoft.com/office/officeart/2005/8/layout/chevron2"/>
    <dgm:cxn modelId="{4C6818A3-8637-45E3-89F6-CAED30E31575}" type="presParOf" srcId="{98B95019-0950-46DB-A745-720233AF4B28}" destId="{D0E79FB5-9FB0-454A-A5A6-96D48274E49F}" srcOrd="1" destOrd="0" presId="urn:microsoft.com/office/officeart/2005/8/layout/chevron2"/>
    <dgm:cxn modelId="{7F42782A-1192-432B-AAC7-A9C0C90939F3}" type="presParOf" srcId="{98B95019-0950-46DB-A745-720233AF4B28}" destId="{F803A17E-6A03-48B2-8570-FBE24F5C06AB}" srcOrd="2" destOrd="0" presId="urn:microsoft.com/office/officeart/2005/8/layout/chevron2"/>
    <dgm:cxn modelId="{E1B6F0B0-15A9-416B-84C9-6EEC0DEE0BBD}" type="presParOf" srcId="{F803A17E-6A03-48B2-8570-FBE24F5C06AB}" destId="{706E1FB8-FD5A-4807-9F8B-C01A6D7497A9}" srcOrd="0" destOrd="0" presId="urn:microsoft.com/office/officeart/2005/8/layout/chevron2"/>
    <dgm:cxn modelId="{CAB4E611-6DE6-4B11-BE2B-1B6E66B55E98}" type="presParOf" srcId="{F803A17E-6A03-48B2-8570-FBE24F5C06AB}" destId="{C73EBDCF-B84F-40D8-A616-D64385794140}" srcOrd="1" destOrd="0" presId="urn:microsoft.com/office/officeart/2005/8/layout/chevron2"/>
    <dgm:cxn modelId="{60B3CE78-CEE8-497B-891C-0145526F6047}" type="presParOf" srcId="{98B95019-0950-46DB-A745-720233AF4B28}" destId="{EF9E9BC1-ADB8-4743-8DAC-589DEBE384B6}" srcOrd="3" destOrd="0" presId="urn:microsoft.com/office/officeart/2005/8/layout/chevron2"/>
    <dgm:cxn modelId="{EAB14735-A36A-4660-BA30-A0623EBCC51C}" type="presParOf" srcId="{98B95019-0950-46DB-A745-720233AF4B28}" destId="{CDD73EBA-6ECB-4440-9F6B-FB9080884F29}" srcOrd="4" destOrd="0" presId="urn:microsoft.com/office/officeart/2005/8/layout/chevron2"/>
    <dgm:cxn modelId="{D9C1C243-490C-4497-9FD9-EC0A571044A1}" type="presParOf" srcId="{CDD73EBA-6ECB-4440-9F6B-FB9080884F29}" destId="{8A022B76-B884-470E-B831-CE154786AD5E}" srcOrd="0" destOrd="0" presId="urn:microsoft.com/office/officeart/2005/8/layout/chevron2"/>
    <dgm:cxn modelId="{2922C06B-6A7A-4596-899A-29166C46A863}" type="presParOf" srcId="{CDD73EBA-6ECB-4440-9F6B-FB9080884F29}" destId="{6D6DD0A4-B41B-4E19-A814-C2C2C923D0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CD4BA-88C0-4964-A8F9-9069588D1069}">
      <dsp:nvSpPr>
        <dsp:cNvPr id="0" name=""/>
        <dsp:cNvSpPr/>
      </dsp:nvSpPr>
      <dsp:spPr>
        <a:xfrm rot="5400000">
          <a:off x="-217586" y="218414"/>
          <a:ext cx="1450578" cy="1015404"/>
        </a:xfrm>
        <a:prstGeom prst="chevron">
          <a:avLst/>
        </a:prstGeom>
        <a:solidFill>
          <a:srgbClr val="C78D2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latin typeface="Calibri Light" panose="020F0302020204030204"/>
            </a:rPr>
            <a:t>1</a:t>
          </a:r>
          <a:endParaRPr lang="nl-BE" sz="2800" kern="1200" dirty="0"/>
        </a:p>
      </dsp:txBody>
      <dsp:txXfrm rot="-5400000">
        <a:off x="1" y="508529"/>
        <a:ext cx="1015404" cy="435174"/>
      </dsp:txXfrm>
    </dsp:sp>
    <dsp:sp modelId="{B0559841-0174-4F23-931B-1CC0EB1776B6}">
      <dsp:nvSpPr>
        <dsp:cNvPr id="0" name=""/>
        <dsp:cNvSpPr/>
      </dsp:nvSpPr>
      <dsp:spPr>
        <a:xfrm rot="5400000">
          <a:off x="5089625" y="-4073393"/>
          <a:ext cx="942875" cy="9091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b="0" kern="1200" dirty="0"/>
            <a:t>Opzetten infrastructuur</a:t>
          </a:r>
        </a:p>
      </dsp:txBody>
      <dsp:txXfrm rot="-5400000">
        <a:off x="1015405" y="46854"/>
        <a:ext cx="9045290" cy="850821"/>
      </dsp:txXfrm>
    </dsp:sp>
    <dsp:sp modelId="{706E1FB8-FD5A-4807-9F8B-C01A6D7497A9}">
      <dsp:nvSpPr>
        <dsp:cNvPr id="0" name=""/>
        <dsp:cNvSpPr/>
      </dsp:nvSpPr>
      <dsp:spPr>
        <a:xfrm rot="5400000">
          <a:off x="-217586" y="1472820"/>
          <a:ext cx="1450578" cy="1015404"/>
        </a:xfrm>
        <a:prstGeom prst="chevron">
          <a:avLst/>
        </a:prstGeom>
        <a:solidFill>
          <a:srgbClr val="C78D2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b="0" kern="1200" dirty="0">
              <a:latin typeface="Calibri Light" panose="020F0302020204030204"/>
            </a:rPr>
            <a:t>2</a:t>
          </a:r>
          <a:endParaRPr lang="nl-BE" sz="2800" kern="1200" dirty="0"/>
        </a:p>
      </dsp:txBody>
      <dsp:txXfrm rot="-5400000">
        <a:off x="1" y="1762935"/>
        <a:ext cx="1015404" cy="435174"/>
      </dsp:txXfrm>
    </dsp:sp>
    <dsp:sp modelId="{C73EBDCF-B84F-40D8-A616-D64385794140}">
      <dsp:nvSpPr>
        <dsp:cNvPr id="0" name=""/>
        <dsp:cNvSpPr/>
      </dsp:nvSpPr>
      <dsp:spPr>
        <a:xfrm rot="5400000">
          <a:off x="5089625" y="-2818986"/>
          <a:ext cx="942875" cy="9091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Registreren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Feedback verzamelen</a:t>
          </a:r>
        </a:p>
      </dsp:txBody>
      <dsp:txXfrm rot="-5400000">
        <a:off x="1015405" y="1301261"/>
        <a:ext cx="9045290" cy="850821"/>
      </dsp:txXfrm>
    </dsp:sp>
    <dsp:sp modelId="{8A022B76-B884-470E-B831-CE154786AD5E}">
      <dsp:nvSpPr>
        <dsp:cNvPr id="0" name=""/>
        <dsp:cNvSpPr/>
      </dsp:nvSpPr>
      <dsp:spPr>
        <a:xfrm rot="5400000">
          <a:off x="-217586" y="2727227"/>
          <a:ext cx="1450578" cy="1015404"/>
        </a:xfrm>
        <a:prstGeom prst="chevron">
          <a:avLst/>
        </a:prstGeom>
        <a:solidFill>
          <a:srgbClr val="C78D2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>
              <a:latin typeface="Calibri Light" panose="020F0302020204030204"/>
            </a:rPr>
            <a:t>3</a:t>
          </a:r>
          <a:endParaRPr lang="nl-BE" sz="2800" kern="1200" dirty="0"/>
        </a:p>
      </dsp:txBody>
      <dsp:txXfrm rot="-5400000">
        <a:off x="1" y="3017342"/>
        <a:ext cx="1015404" cy="435174"/>
      </dsp:txXfrm>
    </dsp:sp>
    <dsp:sp modelId="{6D6DD0A4-B41B-4E19-A814-C2C2C923D06A}">
      <dsp:nvSpPr>
        <dsp:cNvPr id="0" name=""/>
        <dsp:cNvSpPr/>
      </dsp:nvSpPr>
      <dsp:spPr>
        <a:xfrm rot="5400000">
          <a:off x="5089625" y="-1564580"/>
          <a:ext cx="942875" cy="90913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Registreren en herwerken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Duurzaam en dynamisch instrument</a:t>
          </a:r>
        </a:p>
      </dsp:txBody>
      <dsp:txXfrm rot="-5400000">
        <a:off x="1015405" y="2555667"/>
        <a:ext cx="9045290" cy="85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13.03.2023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historiesvzw.be/code-x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D4CAD83B-256D-4EF1-9680-89F533045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id="{E4C9C60D-9D77-45E7-A7AA-45806B23E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4D742C-1AE5-4925-9160-7224E37A2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24FF0A4B-3ADB-4A0F-B8EE-7785F277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9EAD2C6-89D0-435B-9B8C-E3240DEAB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5" y="0"/>
            <a:ext cx="10237785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B0CAC93-46EB-524B-1B42-276E450A6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395" y="254000"/>
            <a:ext cx="3805781" cy="26720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3714" y="2765425"/>
            <a:ext cx="2105024" cy="899166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pPr algn="l"/>
            <a:r>
              <a:rPr lang="de-DE" sz="4400" dirty="0" err="1">
                <a:solidFill>
                  <a:srgbClr val="C78D21"/>
                </a:solidFill>
                <a:latin typeface="Arial Nova"/>
                <a:cs typeface="Calibri Light"/>
              </a:rPr>
              <a:t>CoDE</a:t>
            </a:r>
            <a:r>
              <a:rPr lang="de-DE" sz="4400" dirty="0">
                <a:solidFill>
                  <a:srgbClr val="C78D21"/>
                </a:solidFill>
                <a:latin typeface="Arial Nova"/>
                <a:cs typeface="Calibri Light"/>
              </a:rPr>
              <a:t>-x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4189" y="4072415"/>
            <a:ext cx="9677399" cy="1320361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de-DE" sz="40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Collectie</a:t>
            </a:r>
            <a:r>
              <a:rPr lang="de-DE" sz="4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Datasets </a:t>
            </a:r>
            <a:r>
              <a:rPr lang="de-DE" sz="40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Erfgoedpraktijken</a:t>
            </a:r>
            <a:endParaRPr lang="de-DE" sz="4000" dirty="0" err="1">
              <a:solidFill>
                <a:srgbClr val="000000">
                  <a:alpha val="60000"/>
                </a:srgb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A1F4656-FFDA-4BA3-8516-90E58C01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4A3485C-0563-45D2-755A-770AE69E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51" y="625302"/>
            <a:ext cx="4151968" cy="726224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200" dirty="0" err="1">
                <a:cs typeface="Calibri Light"/>
              </a:rPr>
              <a:t>Stappen</a:t>
            </a:r>
            <a:r>
              <a:rPr lang="en-US" sz="3200" dirty="0">
                <a:cs typeface="Calibri Light"/>
              </a:rPr>
              <a:t> in </a:t>
            </a:r>
            <a:r>
              <a:rPr lang="en-US" sz="3200" dirty="0" err="1">
                <a:cs typeface="Calibri Light"/>
              </a:rPr>
              <a:t>pilootproject</a:t>
            </a:r>
            <a:endParaRPr lang="en-US" sz="3200" kern="1200" dirty="0" err="1">
              <a:latin typeface="+mj-lt"/>
              <a:ea typeface="Calibri Light"/>
              <a:cs typeface="Calibri Light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6B076B-1622-813B-0544-F05AAC83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8" name="Tijdelijke aanduiding voor inhoud 16">
            <a:extLst>
              <a:ext uri="{FF2B5EF4-FFF2-40B4-BE49-F238E27FC236}">
                <a16:creationId xmlns:a16="http://schemas.microsoft.com/office/drawing/2014/main" id="{AF1DC2B6-4388-02DF-4613-E9BDE61AE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8374"/>
              </p:ext>
            </p:extLst>
          </p:nvPr>
        </p:nvGraphicFramePr>
        <p:xfrm>
          <a:off x="800100" y="1930400"/>
          <a:ext cx="10106722" cy="396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95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B8FBE1-165E-6E1E-8DDA-8B185EBD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rgbClr val="C78D21"/>
                </a:solidFill>
                <a:ea typeface="Calibri Light"/>
                <a:cs typeface="Calibri Light"/>
              </a:rPr>
              <a:t>Pilootproject tot juli 2023</a:t>
            </a:r>
            <a:endParaRPr lang="nl-NL" sz="2800" b="1" dirty="0">
              <a:solidFill>
                <a:srgbClr val="C78D21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54EC8-C632-B862-501E-1C247B00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300513"/>
            <a:ext cx="6480175" cy="3526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Doorlopend: registratie van datasets </a:t>
            </a:r>
            <a:endParaRPr lang="nl-NL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Aanpassingen doorvoeren na resultaten van testfase</a:t>
            </a: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Publiceren van artikels over omgaan met digitale datasets</a:t>
            </a: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Infosessies en vormingen rond bewaren van datasets</a:t>
            </a:r>
          </a:p>
          <a:p>
            <a:endParaRPr lang="nl-NL" sz="20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nl-NL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342900" indent="-342900" algn="ctr"/>
            <a:endParaRPr lang="nl-NL" sz="2000" b="1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556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B8FBE1-165E-6E1E-8DDA-8B185EBD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rgbClr val="C78D21"/>
                </a:solidFill>
                <a:ea typeface="Calibri Light"/>
                <a:cs typeface="Calibri Light"/>
              </a:rPr>
              <a:t>Verwachte 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54EC8-C632-B862-501E-1C247B00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300513"/>
            <a:ext cx="6480175" cy="3526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Duurzame databank</a:t>
            </a:r>
            <a:endParaRPr lang="nl-NL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Voldoende datasets in de databank =  kruisbestuiving</a:t>
            </a: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Databank aanpassen/uitbreiden afhankelijk van de eerste resultaten.</a:t>
            </a:r>
          </a:p>
          <a:p>
            <a:endParaRPr lang="nl-NL" sz="20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endParaRPr lang="nl-NL" sz="20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nl-NL" sz="2000" dirty="0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  <a:p>
            <a:pPr marL="342900" indent="-342900" algn="ctr"/>
            <a:endParaRPr lang="nl-NL" sz="2000" b="1">
              <a:solidFill>
                <a:srgbClr val="000000">
                  <a:alpha val="60000"/>
                </a:srgb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896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B8FBE1-165E-6E1E-8DDA-8B185EBD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rgbClr val="C78D21"/>
                </a:solidFill>
                <a:cs typeface="Calibri Light"/>
              </a:rPr>
              <a:t>We houden jullie op de hoogte!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54EC8-C632-B862-501E-1C247B00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300513"/>
            <a:ext cx="6480175" cy="3526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Er worden via mail updates gegeven aan de organisaties die al eerder getest hebben met het systeem. </a:t>
            </a: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Updates via website en nieuwsbrief van Histories</a:t>
            </a:r>
            <a:endParaRPr lang="nl-NL" sz="2000" dirty="0">
              <a:solidFill>
                <a:schemeClr val="tx1">
                  <a:alpha val="60000"/>
                </a:schemeClr>
              </a:solidFill>
              <a:ea typeface="Calibri"/>
              <a:cs typeface="Calibri" panose="020F0502020204030204"/>
            </a:endParaRPr>
          </a:p>
          <a:p>
            <a:r>
              <a:rPr lang="nl-NL" sz="2000" dirty="0">
                <a:solidFill>
                  <a:schemeClr val="tx1">
                    <a:alpha val="60000"/>
                  </a:schemeClr>
                </a:solidFill>
                <a:cs typeface="Calibri" panose="020F0502020204030204"/>
              </a:rPr>
              <a:t>Altijd bereikbaar via mail: </a:t>
            </a:r>
            <a:r>
              <a:rPr lang="nl-NL" sz="2000" dirty="0">
                <a:solidFill>
                  <a:srgbClr val="60A5A2">
                    <a:alpha val="60000"/>
                  </a:srgbClr>
                </a:solidFill>
                <a:cs typeface="Calibri" panose="020F0502020204030204"/>
              </a:rPr>
              <a:t>lisa.tijtgat@historiesvzw.be</a:t>
            </a:r>
            <a:endParaRPr lang="nl-NL" sz="2000" dirty="0">
              <a:solidFill>
                <a:srgbClr val="60A5A2">
                  <a:alpha val="60000"/>
                </a:srgbClr>
              </a:solidFill>
              <a:ea typeface="Calibri"/>
              <a:cs typeface="Calibri" panose="020F0502020204030204"/>
            </a:endParaRPr>
          </a:p>
          <a:p>
            <a:endParaRPr lang="nl-NL" sz="2000" dirty="0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  <a:p>
            <a:pPr marL="342900" indent="-342900" algn="ctr"/>
            <a:endParaRPr lang="nl-NL" sz="2000" b="1">
              <a:solidFill>
                <a:srgbClr val="000000">
                  <a:alpha val="60000"/>
                </a:srgb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086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A1F4656-FFDA-4BA3-8516-90E58C01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4A3485C-0563-45D2-755A-770AE69E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595" y="2400204"/>
            <a:ext cx="4254186" cy="707638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cs typeface="Calibri Light"/>
              </a:rPr>
              <a:t>NU = </a:t>
            </a:r>
            <a:r>
              <a:rPr lang="en-US" sz="2800" dirty="0" err="1">
                <a:cs typeface="Calibri Light"/>
              </a:rPr>
              <a:t>testen</a:t>
            </a:r>
            <a:r>
              <a:rPr lang="en-US" sz="2800" dirty="0">
                <a:cs typeface="Calibri Light"/>
              </a:rPr>
              <a:t>, </a:t>
            </a:r>
            <a:r>
              <a:rPr lang="en-US" sz="2800" dirty="0" err="1">
                <a:cs typeface="Calibri Light"/>
              </a:rPr>
              <a:t>testen</a:t>
            </a:r>
            <a:r>
              <a:rPr lang="en-US" sz="2800" dirty="0">
                <a:cs typeface="Calibri Light"/>
              </a:rPr>
              <a:t>, </a:t>
            </a:r>
            <a:r>
              <a:rPr lang="en-US" sz="2800" dirty="0" err="1">
                <a:cs typeface="Calibri Light"/>
              </a:rPr>
              <a:t>testen</a:t>
            </a:r>
            <a:r>
              <a:rPr lang="en-US" sz="2800" dirty="0">
                <a:cs typeface="Calibri Light"/>
              </a:rPr>
              <a:t>!</a:t>
            </a:r>
            <a:endParaRPr lang="nl-NL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8146E74E-190F-9948-8A25-33D2E608109A}"/>
              </a:ext>
            </a:extLst>
          </p:cNvPr>
          <p:cNvSpPr/>
          <p:nvPr/>
        </p:nvSpPr>
        <p:spPr>
          <a:xfrm>
            <a:off x="4282169" y="3312901"/>
            <a:ext cx="301037" cy="489185"/>
          </a:xfrm>
          <a:prstGeom prst="downArrow">
            <a:avLst/>
          </a:prstGeom>
          <a:solidFill>
            <a:srgbClr val="C78D21"/>
          </a:solidFill>
          <a:ln>
            <a:solidFill>
              <a:srgbClr val="C78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B7F9E1-762F-A953-300A-5CE0A687B257}"/>
              </a:ext>
            </a:extLst>
          </p:cNvPr>
          <p:cNvSpPr txBox="1"/>
          <p:nvPr/>
        </p:nvSpPr>
        <p:spPr>
          <a:xfrm>
            <a:off x="3245457" y="4007146"/>
            <a:ext cx="23744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rgbClr val="89BABE"/>
                </a:solidFill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CoDE-x Databank</a:t>
            </a:r>
            <a:endParaRPr lang="nl-NL" sz="2400" dirty="0">
              <a:solidFill>
                <a:srgbClr val="89BABE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5" name="Afbeelding 15" descr="Afbeelding met tekst, muur, binnen, vloer&#10;&#10;Automatisch gegenereerde beschrijving">
            <a:extLst>
              <a:ext uri="{FF2B5EF4-FFF2-40B4-BE49-F238E27FC236}">
                <a16:creationId xmlns:a16="http://schemas.microsoft.com/office/drawing/2014/main" id="{A5D10C36-3495-96EA-3286-7E2A8EE51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31" r="291"/>
          <a:stretch/>
        </p:blipFill>
        <p:spPr>
          <a:xfrm>
            <a:off x="8350448" y="1444625"/>
            <a:ext cx="3063699" cy="4351338"/>
          </a:xfrm>
        </p:spPr>
      </p:pic>
    </p:spTree>
    <p:extLst>
      <p:ext uri="{BB962C8B-B14F-4D97-AF65-F5344CB8AC3E}">
        <p14:creationId xmlns:p14="http://schemas.microsoft.com/office/powerpoint/2010/main" val="121323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A86967-103A-261D-351E-63B842D5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  <a:noFill/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rgbClr val="C78D21"/>
                </a:solidFill>
                <a:cs typeface="Calibri Light"/>
              </a:rPr>
              <a:t>Waarom?</a:t>
            </a:r>
            <a:endParaRPr lang="nl-NL" sz="2800" b="1">
              <a:solidFill>
                <a:srgbClr val="C78D21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93DE9-D740-E303-19DC-99F6AB5C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300513"/>
            <a:ext cx="6480175" cy="3526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BE" sz="2000" b="1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'Ontsluiten van kwetsbare, moeilijk vindbare </a:t>
            </a:r>
            <a:r>
              <a:rPr lang="nl-BE" sz="2000" b="1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onderzoeksdatasets</a:t>
            </a:r>
            <a:r>
              <a:rPr lang="nl-BE" sz="2000" b="1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 over erfgoedcollecties in Vlaanderen.’ </a:t>
            </a:r>
            <a:endParaRPr lang="nl-NL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endParaRPr lang="nl-NL" sz="20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nl-NL" sz="20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URGENT: eigen onderzoek van erfgoedvrijwilligers dreigt verloren te gaan omwille van diverse redenen</a:t>
            </a:r>
          </a:p>
          <a:p>
            <a:pPr lvl="1"/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Niet duurzaam bewaard (analoog of digitaal)</a:t>
            </a:r>
          </a:p>
          <a:p>
            <a:pPr lvl="1"/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Geen overdracht na einde onderzoek</a:t>
            </a:r>
          </a:p>
          <a:p>
            <a:pPr lvl="1"/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Calibri" panose="020F0502020204030204"/>
                <a:cs typeface="Calibri"/>
              </a:rPr>
              <a:t>Ondanks de vele databanken in Vlaanderen blijven veel datasets onder de radar</a:t>
            </a:r>
          </a:p>
          <a:p>
            <a:pPr marL="342900" indent="-342900"/>
            <a:endParaRPr lang="nl-NL" sz="20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20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BA5194ED-EAAA-A54C-3526-5119EE9F8A50}"/>
              </a:ext>
            </a:extLst>
          </p:cNvPr>
          <p:cNvSpPr/>
          <p:nvPr/>
        </p:nvSpPr>
        <p:spPr>
          <a:xfrm rot="10800000" flipV="1">
            <a:off x="5716562" y="3074411"/>
            <a:ext cx="224591" cy="466649"/>
          </a:xfrm>
          <a:prstGeom prst="downArrow">
            <a:avLst/>
          </a:prstGeom>
          <a:solidFill>
            <a:srgbClr val="C78D21"/>
          </a:solidFill>
          <a:ln>
            <a:solidFill>
              <a:srgbClr val="C78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dirty="0">
              <a:solidFill>
                <a:srgbClr val="C78D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50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A86967-103A-261D-351E-63B842D5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solidFill>
                  <a:srgbClr val="C78D21"/>
                </a:solidFill>
                <a:cs typeface="Calibri Light"/>
              </a:rPr>
              <a:t>Vertrekpunt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993DE9-D740-E303-19DC-99F6AB5C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300513"/>
            <a:ext cx="8217905" cy="356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cs typeface="Calibri"/>
              </a:rPr>
              <a:t>Datasets van/</a:t>
            </a:r>
            <a:r>
              <a:rPr lang="en-US" sz="2000" b="1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voor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2000" b="1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vrijwilligers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2000" b="1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staan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2000" b="1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centraal</a:t>
            </a:r>
            <a:r>
              <a:rPr lang="en-US" sz="2000" b="1" dirty="0">
                <a:solidFill>
                  <a:schemeClr val="tx1">
                    <a:alpha val="60000"/>
                  </a:schemeClr>
                </a:solidFill>
                <a:cs typeface="Calibri"/>
              </a:rPr>
              <a:t> in het project</a:t>
            </a:r>
            <a:endParaRPr lang="nl-NL" sz="20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Dataset =  </a:t>
            </a:r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gestructureerde verzamelingen van gedetailleerde gegevens (familie- en plaatsnamen, dialectwoorden, huisraad, lidmaatschappen, enz.) die met een specifiek doel geselecteerd zijn uit een of meerdere collecties</a:t>
            </a:r>
            <a:endParaRPr lang="nl-NL" sz="20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20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20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Voorbeelden: enkele 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datasets van </a:t>
            </a:r>
            <a:r>
              <a:rPr lang="en-US" sz="2000" dirty="0" err="1">
                <a:solidFill>
                  <a:srgbClr val="60A5A2">
                    <a:alpha val="60000"/>
                  </a:srgbClr>
                </a:solidFill>
                <a:cs typeface="Calibri"/>
              </a:rPr>
              <a:t>Heemkring</a:t>
            </a:r>
            <a:r>
              <a:rPr lang="en-US" sz="2000" dirty="0">
                <a:solidFill>
                  <a:srgbClr val="60A5A2">
                    <a:alpha val="60000"/>
                  </a:srgbClr>
                </a:solidFill>
                <a:cs typeface="Calibri"/>
              </a:rPr>
              <a:t> Ten Mandere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uit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Izegem.  </a:t>
            </a:r>
            <a:endParaRPr lang="en-US" sz="2000" dirty="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U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iteenlopende</a:t>
            </a:r>
            <a:r>
              <a:rPr lang="en-US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 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bronnen</a:t>
            </a:r>
            <a:r>
              <a:rPr lang="en-US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, 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thema’s</a:t>
            </a:r>
            <a:r>
              <a:rPr lang="en-US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, 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bestandsformaten</a:t>
            </a:r>
            <a:r>
              <a:rPr lang="en-US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 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en</a:t>
            </a:r>
            <a:r>
              <a:rPr lang="en-US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 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juridische</a:t>
            </a:r>
            <a:r>
              <a:rPr lang="en-US" sz="2000" b="0" i="0" u="none" strike="noStrike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>
                    <a:alpha val="60000"/>
                  </a:schemeClr>
                </a:solidFill>
                <a:effectLst/>
              </a:rPr>
              <a:t>beperkingen</a:t>
            </a:r>
            <a:endParaRPr lang="nl-NL" sz="1800" dirty="0" err="1">
              <a:solidFill>
                <a:schemeClr val="tx1">
                  <a:alpha val="60000"/>
                </a:schemeClr>
              </a:solidFill>
              <a:ea typeface="Calibri" panose="020F0502020204030204"/>
              <a:cs typeface="Calibri"/>
            </a:endParaRPr>
          </a:p>
          <a:p>
            <a:pPr lvl="1">
              <a:buFont typeface="Arial"/>
              <a:buChar char="•"/>
            </a:pPr>
            <a:endParaRPr lang="en-US" sz="1700">
              <a:solidFill>
                <a:schemeClr val="tx1">
                  <a:alpha val="60000"/>
                </a:schemeClr>
              </a:solidFill>
              <a:ea typeface="Calibri" panose="020F0502020204030204"/>
              <a:cs typeface="Calibri"/>
            </a:endParaRPr>
          </a:p>
          <a:p>
            <a:pPr lvl="1">
              <a:buFont typeface="Arial"/>
              <a:buChar char="•"/>
            </a:pPr>
            <a:endParaRPr lang="en-US" sz="1700">
              <a:solidFill>
                <a:schemeClr val="tx1">
                  <a:alpha val="60000"/>
                </a:schemeClr>
              </a:solidFill>
              <a:ea typeface="Calibri" panose="020F0502020204030204"/>
              <a:cs typeface="Calibri"/>
            </a:endParaRPr>
          </a:p>
          <a:p>
            <a:pPr>
              <a:buFont typeface="Arial"/>
              <a:buChar char="•"/>
            </a:pPr>
            <a:endParaRPr lang="nl-NL" sz="1700">
              <a:solidFill>
                <a:schemeClr val="tx1">
                  <a:alpha val="60000"/>
                </a:schemeClr>
              </a:solidFill>
              <a:ea typeface="Calibri" panose="020F0502020204030204"/>
              <a:cs typeface="Calibri"/>
            </a:endParaRPr>
          </a:p>
          <a:p>
            <a:pPr>
              <a:buFont typeface="Arial"/>
            </a:pPr>
            <a:endParaRPr lang="nl-NL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342900" indent="-342900"/>
            <a:endParaRPr lang="nl-NL" sz="1700">
              <a:solidFill>
                <a:schemeClr val="tx1">
                  <a:alpha val="60000"/>
                </a:schemeClr>
              </a:solidFill>
              <a:ea typeface="Calibri" panose="020F0502020204030204"/>
              <a:cs typeface="Calibri"/>
            </a:endParaRPr>
          </a:p>
          <a:p>
            <a:pPr marL="342900" indent="-342900"/>
            <a:endParaRPr lang="nl-NL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17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nl-NL" sz="17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5AA8F92-F350-6301-D4BB-DDFD53DBB8E6}"/>
              </a:ext>
            </a:extLst>
          </p:cNvPr>
          <p:cNvSpPr/>
          <p:nvPr/>
        </p:nvSpPr>
        <p:spPr>
          <a:xfrm>
            <a:off x="2852853" y="3001536"/>
            <a:ext cx="8112510" cy="1328852"/>
          </a:xfrm>
          <a:prstGeom prst="rect">
            <a:avLst/>
          </a:prstGeom>
          <a:noFill/>
          <a:ln w="28575">
            <a:solidFill>
              <a:srgbClr val="C78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82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A1F4656-FFDA-4BA3-8516-90E58C01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4A3485C-0563-45D2-755A-770AE69E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1062896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latin typeface="+mj-lt"/>
                <a:ea typeface="+mj-ea"/>
                <a:cs typeface="+mj-cs"/>
              </a:rPr>
              <a:t>Accessdatabank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met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gegevens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van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burgerlijke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stand</a:t>
            </a:r>
            <a:endParaRPr lang="nl-NL" sz="3200" dirty="0">
              <a:ea typeface="+mj-ea"/>
              <a:cs typeface="+mj-cs"/>
            </a:endParaRPr>
          </a:p>
        </p:txBody>
      </p:sp>
      <p:pic>
        <p:nvPicPr>
          <p:cNvPr id="5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BF60429B-E059-E463-6D98-B940FB88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9" y="1557339"/>
            <a:ext cx="7424042" cy="475138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83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1F4656-FFDA-4BA3-8516-90E58C01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4A3485C-0563-45D2-755A-770AE69E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497" y="523083"/>
            <a:ext cx="4793162" cy="726224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Webpagina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met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bidprentjes</a:t>
            </a:r>
            <a:endParaRPr lang="en-US" sz="3200" kern="1200" dirty="0" err="1">
              <a:latin typeface="+mj-lt"/>
              <a:cs typeface="Calibri Light"/>
            </a:endParaRPr>
          </a:p>
        </p:txBody>
      </p:sp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B892B5CD-E965-8CC8-6608-21030E0A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58" y="1557339"/>
            <a:ext cx="5414684" cy="4751386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03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A1F4656-FFDA-4BA3-8516-90E58C01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4A3485C-0563-45D2-755A-770AE69E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546" y="616009"/>
            <a:ext cx="4663065" cy="726224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3200" kern="1200" dirty="0" err="1">
                <a:latin typeface="+mj-lt"/>
                <a:ea typeface="+mj-ea"/>
                <a:cs typeface="+mj-cs"/>
              </a:rPr>
              <a:t>Excellijst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met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bouwdossiers</a:t>
            </a:r>
            <a:endParaRPr lang="en-US" sz="3200" kern="1200" dirty="0" err="1">
              <a:latin typeface="+mj-lt"/>
              <a:cs typeface="Calibri Light"/>
            </a:endParaRPr>
          </a:p>
        </p:txBody>
      </p:sp>
      <p:pic>
        <p:nvPicPr>
          <p:cNvPr id="3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AE7E2632-BFB6-6732-2591-6708B7F0F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1955791"/>
            <a:ext cx="11090274" cy="435293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72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629930-BE24-85B6-7187-52E412F4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BE" sz="2800" b="1" dirty="0">
                <a:solidFill>
                  <a:srgbClr val="C78D21"/>
                </a:solidFill>
                <a:cs typeface="Calibri Light"/>
              </a:rPr>
              <a:t>Werkwijze</a:t>
            </a:r>
            <a:endParaRPr lang="nl-NL" sz="2800" b="1" dirty="0">
              <a:solidFill>
                <a:srgbClr val="C78D2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34E06-A727-D414-0BD9-2E5EE480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031025"/>
            <a:ext cx="6721784" cy="3722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2000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CoDE-x</a:t>
            </a:r>
            <a:r>
              <a:rPr lang="nl-NL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 = een witte gids voor de datasets</a:t>
            </a:r>
          </a:p>
          <a:p>
            <a:pPr>
              <a:buFont typeface="Arial"/>
              <a:buChar char="•"/>
            </a:pPr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Website met fiches op basis van een flexibel en laagdrempelig registratiesysteem op het niveau van de dataset</a:t>
            </a:r>
            <a:endParaRPr lang="en-US" sz="20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Verwijzing naar de dataset / achterliggende data</a:t>
            </a:r>
            <a:endParaRPr lang="nl-BE" sz="20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Afbeelding 5" descr="Afbeelding met tekst, tennis, slaan, teken&#10;&#10;Automatisch gegenereerde beschrijving">
            <a:extLst>
              <a:ext uri="{FF2B5EF4-FFF2-40B4-BE49-F238E27FC236}">
                <a16:creationId xmlns:a16="http://schemas.microsoft.com/office/drawing/2014/main" id="{2ABD1268-AF37-CF0D-C893-8E960C2C6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" r="-113" b="1531"/>
          <a:stretch/>
        </p:blipFill>
        <p:spPr>
          <a:xfrm>
            <a:off x="2849880" y="4278608"/>
            <a:ext cx="6997846" cy="16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629930-BE24-85B6-7187-52E412F4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BE" sz="2800" b="1" dirty="0">
                <a:solidFill>
                  <a:srgbClr val="C78D21"/>
                </a:solidFill>
                <a:cs typeface="Calibri Light"/>
              </a:rPr>
              <a:t>Werkwijze</a:t>
            </a:r>
            <a:endParaRPr lang="nl-NL" sz="2800" b="1" dirty="0">
              <a:solidFill>
                <a:srgbClr val="C78D2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34E06-A727-D414-0BD9-2E5EE480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031025"/>
            <a:ext cx="6721784" cy="3722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Wat </a:t>
            </a:r>
            <a:r>
              <a:rPr lang="en-US" sz="2000" u="sng" dirty="0" err="1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niet</a:t>
            </a:r>
            <a:r>
              <a:rPr lang="en-US" sz="2000" u="sng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?</a:t>
            </a:r>
            <a:endParaRPr lang="nl-NL">
              <a:solidFill>
                <a:schemeClr val="tx1">
                  <a:alpha val="60000"/>
                </a:schemeClr>
              </a:solidFill>
            </a:endParaRPr>
          </a:p>
          <a:p>
            <a:pPr marL="342900" indent="-342900"/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Databank met verzamelde datasets</a:t>
            </a:r>
          </a:p>
          <a:p>
            <a:pPr marL="342900" indent="-342900"/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Histories is in bezit van de data van erfgoedvrijwilligers</a:t>
            </a:r>
            <a:endParaRPr lang="nl-BE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342900" indent="-342900"/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Gegevens van erfgoed vrijwilligers worden overal verspreid</a:t>
            </a:r>
            <a:endParaRPr lang="en-US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342900" indent="-342900"/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Data die reeds in andere databanken te vinden is</a:t>
            </a:r>
            <a:endParaRPr lang="en-US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4" name="Afbeelding 4" descr="Afbeelding met meubels, map, binnen, kast&#10;&#10;Automatisch gegenereerde beschrijving">
            <a:extLst>
              <a:ext uri="{FF2B5EF4-FFF2-40B4-BE49-F238E27FC236}">
                <a16:creationId xmlns:a16="http://schemas.microsoft.com/office/drawing/2014/main" id="{6089ADA8-D2FD-6271-6199-7299E963C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68" b="-433"/>
          <a:stretch/>
        </p:blipFill>
        <p:spPr>
          <a:xfrm>
            <a:off x="9427340" y="1848423"/>
            <a:ext cx="2379213" cy="290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C4E351-C4D0-4D23-BEA8-3136F7E47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D95578-3010-40A8-9EE1-D6D43C23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A4E3E5-F2E4-4F3C-85FD-5523DEF57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E05FDD-CC3B-45C8-9CE2-0C93D863E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16CFDC4-DE7D-4153-89C5-608818994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2279650" y="-7"/>
            <a:ext cx="9909174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D31D2A-72A0-1F94-5BC9-99869F6A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737" y="1001484"/>
            <a:ext cx="6483351" cy="843191"/>
          </a:xfrm>
        </p:spPr>
        <p:txBody>
          <a:bodyPr anchor="t">
            <a:normAutofit/>
          </a:bodyPr>
          <a:lstStyle/>
          <a:p>
            <a:r>
              <a:rPr lang="nl-BE" sz="2800" b="1" dirty="0">
                <a:solidFill>
                  <a:srgbClr val="C78D21"/>
                </a:solidFill>
                <a:cs typeface="Calibri Light"/>
              </a:rPr>
              <a:t>Perspectief verzamelaar en onderzoeker</a:t>
            </a:r>
            <a:endParaRPr lang="nl-NL" sz="2800" b="1" dirty="0">
              <a:solidFill>
                <a:srgbClr val="C78D21"/>
              </a:solidFill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38887-694D-1256-C963-3198267A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2300513"/>
            <a:ext cx="6480175" cy="3526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Grasduinen door datasets van andere onderzoekers.</a:t>
            </a:r>
            <a:endParaRPr lang="en-US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Duidelijk aangegeven op welke manier je data mag hergebruiken in eigen onderzoek.</a:t>
            </a:r>
            <a:endParaRPr lang="en-US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Data kan decentraal blijven, in het systeem waar de vrijwilliger zich het comfortabelst in voelt.</a:t>
            </a:r>
            <a:endParaRPr lang="en-US" sz="2000" dirty="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r>
              <a:rPr lang="nl-BE" sz="2000" dirty="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Begeleiding rond het uitklaren van de juridische aspecten van datasets en duurzame bewaargeving .</a:t>
            </a:r>
            <a:endParaRPr lang="nl-NL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69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BA986CFDDA24DA60756965937A60B" ma:contentTypeVersion="14" ma:contentTypeDescription="Een nieuw document maken." ma:contentTypeScope="" ma:versionID="1c9b1a2d2146d84721262e9c30735cad">
  <xsd:schema xmlns:xsd="http://www.w3.org/2001/XMLSchema" xmlns:xs="http://www.w3.org/2001/XMLSchema" xmlns:p="http://schemas.microsoft.com/office/2006/metadata/properties" xmlns:ns2="c67dbb27-319d-42b4-9c54-c2b7f8675a9d" xmlns:ns3="61c70e8f-5bc9-45cc-8c46-d882fc3c8ffa" targetNamespace="http://schemas.microsoft.com/office/2006/metadata/properties" ma:root="true" ma:fieldsID="0f00d4ee70e07b77ee6eaa8c49339238" ns2:_="" ns3:_="">
    <xsd:import namespace="c67dbb27-319d-42b4-9c54-c2b7f8675a9d"/>
    <xsd:import namespace="61c70e8f-5bc9-45cc-8c46-d882fc3c8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dbb27-319d-42b4-9c54-c2b7f8675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431c7cd-698b-4d35-bf95-f45ad9e6a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70e8f-5bc9-45cc-8c46-d882fc3c8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35a844-1639-47dc-8c64-954d76bb3b86}" ma:internalName="TaxCatchAll" ma:showField="CatchAllData" ma:web="61c70e8f-5bc9-45cc-8c46-d882fc3c8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c70e8f-5bc9-45cc-8c46-d882fc3c8ffa" xsi:nil="true"/>
    <lcf76f155ced4ddcb4097134ff3c332f xmlns="c67dbb27-319d-42b4-9c54-c2b7f8675a9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B4112-79DE-496F-9220-2A44631FE537}"/>
</file>

<file path=customXml/itemProps2.xml><?xml version="1.0" encoding="utf-8"?>
<ds:datastoreItem xmlns:ds="http://schemas.openxmlformats.org/officeDocument/2006/customXml" ds:itemID="{C30DBD6C-07B9-4292-9982-4C15D5990E0C}">
  <ds:schemaRefs>
    <ds:schemaRef ds:uri="e3474b08-5173-41a7-9784-066f27883a46"/>
    <ds:schemaRef ds:uri="ffdc8a50-0337-4d1b-8ad6-a9bc953c093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01A1D7-03C6-4489-98F4-AF49769E3D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438</Words>
  <Application>Microsoft Office PowerPoint</Application>
  <PresentationFormat>Breedbeeld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CoDE-x</vt:lpstr>
      <vt:lpstr>Waarom?</vt:lpstr>
      <vt:lpstr>Vertrekpunt</vt:lpstr>
      <vt:lpstr>Accessdatabank met gegevens van burgerlijke stand</vt:lpstr>
      <vt:lpstr>Webpagina met bidprentjes</vt:lpstr>
      <vt:lpstr>Excellijst met bouwdossiers</vt:lpstr>
      <vt:lpstr>Werkwijze</vt:lpstr>
      <vt:lpstr>Werkwijze</vt:lpstr>
      <vt:lpstr>Perspectief verzamelaar en onderzoeker</vt:lpstr>
      <vt:lpstr>Stappen in pilootproject</vt:lpstr>
      <vt:lpstr>Pilootproject tot juli 2023</vt:lpstr>
      <vt:lpstr>Verwachte resultaten</vt:lpstr>
      <vt:lpstr>We houden jullie op de hoogte!</vt:lpstr>
      <vt:lpstr>NU = testen, testen, testen!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Lisa Tijtgat</dc:creator>
  <cp:lastModifiedBy>Lisa Tijtgat</cp:lastModifiedBy>
  <cp:revision>916</cp:revision>
  <dcterms:created xsi:type="dcterms:W3CDTF">2022-08-09T08:52:10Z</dcterms:created>
  <dcterms:modified xsi:type="dcterms:W3CDTF">2023-03-13T09:22:25Z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0x010100E9A7FD687D5B144B96C3A4B77E955F0F</vt:lpwstr>
  </property>
  <property fmtid="{D5CDD505-2E9C-101B-9397-08002B2CF9AE}" pid="3" name="MediaServiceImageTags">
    <vt:lpwstr/>
  </property>
</Properties>
</file>